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EAA9A-0FA0-FFD1-DB28-8CEB65E81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27FE5A-8CA6-E35F-160A-402944431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D899EC-65E6-A482-7352-CA02A696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668B3E-8141-5627-1452-35066BA4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0F2DBC-47A5-6A2E-2231-9CFCEB58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0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4EF08-DBF6-77E5-438B-948C3985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A2E52C-9C10-60EF-05A7-31548422E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7A7C03-D355-6E47-AC81-7AD530C7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9D622C-985B-7913-DCFD-CF9F6DF8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69469-A32B-64D6-E315-F239B37A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7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E1F079-C905-D2FE-DA77-C0054D16E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81CC72-20FB-A2C1-CF85-A2BFE535F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1F9F6B-66B8-5AC2-433B-F9F9D2E95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287445-523F-DE94-778E-DF938F01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9ACDF3-013F-A1B1-608D-A7F6AC6A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68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48238-74E8-4F0E-A410-E39ECE3C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AB1F07-9D4C-AD8D-B9F1-9160A63E9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5AC8A-3562-3F4F-7DC8-C1F8F34B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607113-1070-DA42-4B91-95A1F73C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AAA869-7A75-3F62-C4FE-554DFEAA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03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750C-5A0E-07A4-35C2-4FB43EF5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5B2276-CCA1-147B-2560-7297E128E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526BAB-1ABB-A4A0-C78C-815B1939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F2E33-9DEA-5AC4-BD67-7FED06EB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224F4-990E-EF65-DAE2-2EDB84C1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9C5D7-DE98-C1BC-17CA-FD76E774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0DB41-FD73-F342-B211-7683D8C19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BA8924-49AE-12DB-7FAC-F7092EF2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F86FC1-F9A7-F285-61E9-A4A3DE78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8A2A42-507F-749E-6236-AE0995AA8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0DA455-0C87-98E4-9A85-34F2D964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77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97D97-4580-EFE5-DA8F-F3697735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709AC6-66D1-54FE-F65F-4E51E955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D63900-C81E-3C1E-0E8C-3116738AD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987A05-1C41-CC49-D67A-5F398168C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B57DB5-BC8E-D713-3A8B-C60CD508D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2FC00E-D559-17F5-46D1-A5776E67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48B9B5-E9A2-6504-8896-B91E293B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E72BE3-BA9A-BA64-8F43-F4981085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08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45389-B574-DE16-8840-6068BA92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9A0D71-C44D-7E2B-535B-13D39A0F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59B173-37CB-BD07-6B81-5173E6CD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2DC22D-B1D5-F7BE-94CE-D09CF8CB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79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3028BE-960A-4080-50BE-7B2DEAB8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9B9DE2-8F5B-D1B4-BD63-2EE12F72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FB82AA-BF67-A839-7934-D129FCDB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1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FB9E5-AE18-3B94-B470-00133823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6AEE3-789D-3A7B-A46E-4E8DF398A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D782CB-A972-EA7E-7699-926A4B368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B0C6FA-436A-EC24-736F-F0A43EFC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3028AB-3E81-92F2-A662-C5F980D53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3D5BE8-08CD-7AC5-C549-4FBBE07E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D0380-A4DF-75C2-BF0E-25C11038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9244389-DD7A-26A3-FE3A-7D2BB6D8E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FD2C54-3674-53FD-68C8-04CB12FD0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544A76-DC80-B095-2138-C7DE1FB6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8E85A6-D1AE-BC33-3141-AD752623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8947BC-0A91-0ADA-6590-04DA41D3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8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3D8AA4E-48EE-7953-0E47-669AEB158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C03EF-4CB3-B410-DD33-C197616E3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8E4DE2-9EFD-AC61-5FD8-B6BD0C316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EB513-5404-44ED-B961-2E95AD6CDC92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47A44F-20D5-E939-FBA0-639AE9F58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5FB81-8D87-FDB7-0227-D820B3F7E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ED26F-1417-447D-9783-5D5070B5E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99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C6B825-68D6-8831-2CE5-1BEA165F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4" y="952873"/>
            <a:ext cx="11373853" cy="45121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3E1C47-1748-72C2-B784-0DAA414E93E9}"/>
              </a:ext>
            </a:extLst>
          </p:cNvPr>
          <p:cNvSpPr txBox="1"/>
          <p:nvPr/>
        </p:nvSpPr>
        <p:spPr>
          <a:xfrm>
            <a:off x="1039528" y="6323798"/>
            <a:ext cx="9679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Huang,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Wenke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"Federated Learning for Generalization, Robustness, Fairness: A Survey and Benchmark." </a:t>
            </a:r>
            <a:r>
              <a:rPr lang="en-US" altLang="zh-CN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arXiv:2311.06750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9764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C1E8F4-3470-A94E-79FC-464E686AAC57}"/>
              </a:ext>
            </a:extLst>
          </p:cNvPr>
          <p:cNvSpPr txBox="1"/>
          <p:nvPr/>
        </p:nvSpPr>
        <p:spPr>
          <a:xfrm>
            <a:off x="703445" y="346510"/>
            <a:ext cx="5684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Adaption for Federated Learning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BB7CAF-6FB2-5736-37BD-3AB529274E97}"/>
              </a:ext>
            </a:extLst>
          </p:cNvPr>
          <p:cNvSpPr txBox="1"/>
          <p:nvPr/>
        </p:nvSpPr>
        <p:spPr>
          <a:xfrm>
            <a:off x="703445" y="1373612"/>
            <a:ext cx="28514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</a:rPr>
              <a:t>Adversarial Training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Domain Classifier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Söhne"/>
              </a:rPr>
              <a:t>Domain Generation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Collaboration Training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/>
              <a:t>wolpe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75424E-7634-22F8-BC18-4677F14F5896}"/>
              </a:ext>
            </a:extLst>
          </p:cNvPr>
          <p:cNvSpPr txBox="1"/>
          <p:nvPr/>
        </p:nvSpPr>
        <p:spPr>
          <a:xfrm>
            <a:off x="4546333" y="1397674"/>
            <a:ext cx="28514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Differential complexity between domains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Label differences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Hyperparameter sensitivity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Understanding domain agnosticism</a:t>
            </a:r>
            <a:endParaRPr lang="zh-CN" altLang="en-US" b="1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85E4043-ECB3-1B56-CD71-62D3F8057F3A}"/>
              </a:ext>
            </a:extLst>
          </p:cNvPr>
          <p:cNvSpPr/>
          <p:nvPr/>
        </p:nvSpPr>
        <p:spPr>
          <a:xfrm>
            <a:off x="3554931" y="2254520"/>
            <a:ext cx="596766" cy="3176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6AAA9F-ABDE-6EBF-D8F0-E4407D162040}"/>
              </a:ext>
            </a:extLst>
          </p:cNvPr>
          <p:cNvSpPr txBox="1"/>
          <p:nvPr/>
        </p:nvSpPr>
        <p:spPr>
          <a:xfrm>
            <a:off x="8103672" y="1373612"/>
            <a:ext cx="33848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OOD  (Out-of-Distribution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Söhne"/>
              </a:rPr>
              <a:t>Zero-Shot</a:t>
            </a:r>
            <a:r>
              <a:rPr lang="zh-CN" altLang="en-US" b="1" dirty="0">
                <a:latin typeface="Söhne"/>
              </a:rPr>
              <a:t> </a:t>
            </a:r>
            <a:r>
              <a:rPr lang="en-US" altLang="zh-CN" b="1" dirty="0">
                <a:latin typeface="Söhne"/>
              </a:rPr>
              <a:t>and Few-shot</a:t>
            </a:r>
            <a:endParaRPr lang="en-US" altLang="zh-CN" b="1" i="0" dirty="0"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Söhne"/>
              </a:rPr>
              <a:t>Open-vocabulary Detection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Söhne"/>
              </a:rPr>
              <a:t>Multi-modal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1A1968A-3F73-4189-61F3-39465A24A6AE}"/>
              </a:ext>
            </a:extLst>
          </p:cNvPr>
          <p:cNvSpPr/>
          <p:nvPr/>
        </p:nvSpPr>
        <p:spPr>
          <a:xfrm>
            <a:off x="7003183" y="2230458"/>
            <a:ext cx="596766" cy="3176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EB9512-FA3C-66B6-1706-07348AAF5286}"/>
              </a:ext>
            </a:extLst>
          </p:cNvPr>
          <p:cNvSpPr txBox="1"/>
          <p:nvPr/>
        </p:nvSpPr>
        <p:spPr>
          <a:xfrm>
            <a:off x="1471449" y="480137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Wolpert  application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35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C1E8F4-3470-A94E-79FC-464E686AAC57}"/>
              </a:ext>
            </a:extLst>
          </p:cNvPr>
          <p:cNvSpPr txBox="1"/>
          <p:nvPr/>
        </p:nvSpPr>
        <p:spPr>
          <a:xfrm>
            <a:off x="664143" y="481263"/>
            <a:ext cx="441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Reinforcement Learning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BB7CAF-6FB2-5736-37BD-3AB529274E97}"/>
              </a:ext>
            </a:extLst>
          </p:cNvPr>
          <p:cNvSpPr txBox="1"/>
          <p:nvPr/>
        </p:nvSpPr>
        <p:spPr>
          <a:xfrm>
            <a:off x="721426" y="1774074"/>
            <a:ext cx="2851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Söhne"/>
              </a:rPr>
              <a:t>Data</a:t>
            </a:r>
            <a:r>
              <a:rPr lang="zh-CN" altLang="en-US" b="1" dirty="0">
                <a:latin typeface="Söhne"/>
              </a:rPr>
              <a:t> </a:t>
            </a:r>
            <a:r>
              <a:rPr lang="en-US" altLang="zh-CN" b="1" dirty="0">
                <a:latin typeface="Söhne"/>
              </a:rPr>
              <a:t>efficiency</a:t>
            </a:r>
            <a:endParaRPr lang="en-US" altLang="zh-CN" b="1" i="0" dirty="0"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Söhne"/>
              </a:rPr>
              <a:t>Sample Reuse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Söhne"/>
              </a:rPr>
              <a:t>Explore and exploit trade-off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Söhne"/>
              </a:rPr>
              <a:t>Safe and stationary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75424E-7634-22F8-BC18-4677F14F5896}"/>
              </a:ext>
            </a:extLst>
          </p:cNvPr>
          <p:cNvSpPr txBox="1"/>
          <p:nvPr/>
        </p:nvSpPr>
        <p:spPr>
          <a:xfrm>
            <a:off x="4328160" y="1579955"/>
            <a:ext cx="33760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Söhne"/>
              </a:rPr>
              <a:t>Data  </a:t>
            </a:r>
            <a:r>
              <a:rPr lang="en-US" altLang="zh-CN" b="1" dirty="0"/>
              <a:t>heterogeneity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Söhne"/>
              </a:rPr>
              <a:t>Non-stationary Environment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Söhne"/>
              </a:rPr>
              <a:t>Explore hard</a:t>
            </a:r>
          </a:p>
          <a:p>
            <a:endParaRPr lang="en-US" altLang="zh-CN" b="1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Lack of real-time feedback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Söhne"/>
              </a:rPr>
              <a:t>Privacy risk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AB67AB7-1CC6-601F-9FE7-C95C1D11111C}"/>
              </a:ext>
            </a:extLst>
          </p:cNvPr>
          <p:cNvSpPr/>
          <p:nvPr/>
        </p:nvSpPr>
        <p:spPr>
          <a:xfrm>
            <a:off x="3077093" y="2689737"/>
            <a:ext cx="837398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BAB4922-F1D0-591B-A395-4B4E256826A0}"/>
              </a:ext>
            </a:extLst>
          </p:cNvPr>
          <p:cNvSpPr/>
          <p:nvPr/>
        </p:nvSpPr>
        <p:spPr>
          <a:xfrm>
            <a:off x="6574759" y="2689737"/>
            <a:ext cx="837398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C9D5EF-7F55-D52F-495D-BC9E40EDB500}"/>
              </a:ext>
            </a:extLst>
          </p:cNvPr>
          <p:cNvSpPr txBox="1"/>
          <p:nvPr/>
        </p:nvSpPr>
        <p:spPr>
          <a:xfrm>
            <a:off x="7704219" y="2133953"/>
            <a:ext cx="41484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Söhne"/>
              </a:rPr>
              <a:t>Combine With Federated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Söhne"/>
              </a:rPr>
              <a:t>Deploy on Model-free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Söhne"/>
              </a:rPr>
              <a:t>Combine  Diffusion or Transformer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6888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C1E8F4-3470-A94E-79FC-464E686AAC57}"/>
              </a:ext>
            </a:extLst>
          </p:cNvPr>
          <p:cNvSpPr txBox="1"/>
          <p:nvPr/>
        </p:nvSpPr>
        <p:spPr>
          <a:xfrm>
            <a:off x="664143" y="481263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Embodied Intelligence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 short animation, showing a robotic arm moving an apple between a can and an orange. Then moving an apple near a cloth. Then moving an apple on top of a pot.&#10;This demonstrates its ability to understand spatial relationships.">
            <a:extLst>
              <a:ext uri="{FF2B5EF4-FFF2-40B4-BE49-F238E27FC236}">
                <a16:creationId xmlns:a16="http://schemas.microsoft.com/office/drawing/2014/main" id="{A3B5E93E-A01B-3293-F475-A1E4D22D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13798"/>
            <a:ext cx="58674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7C51E5-A966-8C78-A719-E1B724FA3DA7}"/>
              </a:ext>
            </a:extLst>
          </p:cNvPr>
          <p:cNvSpPr txBox="1"/>
          <p:nvPr/>
        </p:nvSpPr>
        <p:spPr>
          <a:xfrm>
            <a:off x="2198937" y="477487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Deepmind</a:t>
            </a:r>
            <a:endParaRPr lang="zh-CN" altLang="en-US" dirty="0"/>
          </a:p>
        </p:txBody>
      </p:sp>
      <p:pic>
        <p:nvPicPr>
          <p:cNvPr id="1028" name="Picture 4" descr="Robotic arm picking up a toy dinosaur from a diverse range of toys, food items, and objects that are displayed on a table.">
            <a:extLst>
              <a:ext uri="{FF2B5EF4-FFF2-40B4-BE49-F238E27FC236}">
                <a16:creationId xmlns:a16="http://schemas.microsoft.com/office/drawing/2014/main" id="{BA1E82F1-A08A-A2FF-ACFD-D188C9BB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7" y="1818122"/>
            <a:ext cx="5105400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C4794D4-1A4A-22B5-2BB1-E39585C54FD3}"/>
              </a:ext>
            </a:extLst>
          </p:cNvPr>
          <p:cNvSpPr txBox="1"/>
          <p:nvPr/>
        </p:nvSpPr>
        <p:spPr>
          <a:xfrm>
            <a:off x="627609" y="5260428"/>
            <a:ext cx="160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Kelin</a:t>
            </a:r>
            <a:r>
              <a:rPr lang="en-US" altLang="zh-CN" dirty="0"/>
              <a:t> Li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74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740-A79E-A556-0D4A-5F49C4D3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7419"/>
          </a:xfrm>
        </p:spPr>
        <p:txBody>
          <a:bodyPr/>
          <a:lstStyle/>
          <a:p>
            <a:r>
              <a:rPr lang="en-US" altLang="zh-CN" dirty="0"/>
              <a:t>Federated learning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3EE643-BCB6-AE4F-5038-1CD11501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24" y="1165206"/>
            <a:ext cx="8580952" cy="38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95D9C6-F299-ECF9-5BEB-96E60C44AD6C}"/>
              </a:ext>
            </a:extLst>
          </p:cNvPr>
          <p:cNvSpPr txBox="1"/>
          <p:nvPr/>
        </p:nvSpPr>
        <p:spPr>
          <a:xfrm>
            <a:off x="39329" y="6203983"/>
            <a:ext cx="12113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Liu,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Quande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Feddg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Federated domain generalization on medical image segmentation via episodic learning in continuous frequency space."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 (</a:t>
            </a:r>
            <a:r>
              <a:rPr lang="en-US" altLang="zh-CN" sz="16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1618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740-A79E-A556-0D4A-5F49C4D3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7419"/>
          </a:xfrm>
        </p:spPr>
        <p:txBody>
          <a:bodyPr/>
          <a:lstStyle/>
          <a:p>
            <a:r>
              <a:rPr lang="en-US" altLang="zh-CN" dirty="0"/>
              <a:t>Federated learning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3EE643-BCB6-AE4F-5038-1CD11501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1" y="2444167"/>
            <a:ext cx="4447791" cy="19696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95D9C6-F299-ECF9-5BEB-96E60C44AD6C}"/>
              </a:ext>
            </a:extLst>
          </p:cNvPr>
          <p:cNvSpPr txBox="1"/>
          <p:nvPr/>
        </p:nvSpPr>
        <p:spPr>
          <a:xfrm>
            <a:off x="39329" y="6203983"/>
            <a:ext cx="12113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Liu,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Quande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Feddg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Federated domain generalization on medical image segmentation via episodic learning in continuous frequency space."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 (</a:t>
            </a:r>
            <a:r>
              <a:rPr lang="en-US" altLang="zh-CN" sz="16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2021.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86125C-CBFB-5E1E-242F-4C9346BBC320}"/>
              </a:ext>
            </a:extLst>
          </p:cNvPr>
          <p:cNvSpPr txBox="1"/>
          <p:nvPr/>
        </p:nvSpPr>
        <p:spPr>
          <a:xfrm>
            <a:off x="5057877" y="1485542"/>
            <a:ext cx="6744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Application</a:t>
            </a:r>
            <a:r>
              <a:rPr lang="en-US" altLang="zh-CN" dirty="0"/>
              <a:t>:   medical image segmentation</a:t>
            </a:r>
          </a:p>
          <a:p>
            <a:endParaRPr lang="en-US" altLang="zh-CN" dirty="0"/>
          </a:p>
          <a:p>
            <a:r>
              <a:rPr lang="en-US" altLang="zh-CN" b="1" dirty="0"/>
              <a:t>Motivation: </a:t>
            </a:r>
            <a:r>
              <a:rPr lang="en-US" altLang="zh-CN" dirty="0"/>
              <a:t> 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Unseen Domain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Privacy and efficiency Trade-off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To enable each client to access multi-source data distributions in a privacy-protecting way</a:t>
            </a:r>
          </a:p>
          <a:p>
            <a:endParaRPr lang="en-US" altLang="zh-CN" dirty="0"/>
          </a:p>
          <a:p>
            <a:r>
              <a:rPr lang="en-US" altLang="zh-CN" b="1" dirty="0"/>
              <a:t>Method: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Continuous frequency space interpolation mechanism (combined with meta learning)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boundary-oriented episodic learning scheme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863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740-A79E-A556-0D4A-5F49C4D3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7419"/>
          </a:xfrm>
        </p:spPr>
        <p:txBody>
          <a:bodyPr/>
          <a:lstStyle/>
          <a:p>
            <a:r>
              <a:rPr lang="en-US" altLang="zh-CN" dirty="0"/>
              <a:t>Federated learning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50BD16-246E-BDCA-B062-B71CC22A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43" y="681804"/>
            <a:ext cx="9342967" cy="27740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5E5D81-F8E9-FDEC-A985-4F2312C8E23B}"/>
              </a:ext>
            </a:extLst>
          </p:cNvPr>
          <p:cNvSpPr txBox="1"/>
          <p:nvPr/>
        </p:nvSpPr>
        <p:spPr>
          <a:xfrm>
            <a:off x="173570" y="3992270"/>
            <a:ext cx="1346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Sharing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amplitude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3847521-3CCA-58A0-4605-09F79F693633}"/>
              </a:ext>
            </a:extLst>
          </p:cNvPr>
          <p:cNvSpPr/>
          <p:nvPr/>
        </p:nvSpPr>
        <p:spPr>
          <a:xfrm rot="20206940">
            <a:off x="1573863" y="3797510"/>
            <a:ext cx="1075269" cy="2834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5DA1476-79D0-3B72-2118-FFAFBE47F054}"/>
              </a:ext>
            </a:extLst>
          </p:cNvPr>
          <p:cNvSpPr/>
          <p:nvPr/>
        </p:nvSpPr>
        <p:spPr>
          <a:xfrm rot="1950168">
            <a:off x="1604613" y="5167525"/>
            <a:ext cx="1075269" cy="2834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684A63-8209-E682-B9D0-2DCD65FCF813}"/>
              </a:ext>
            </a:extLst>
          </p:cNvPr>
          <p:cNvSpPr txBox="1"/>
          <p:nvPr/>
        </p:nvSpPr>
        <p:spPr>
          <a:xfrm>
            <a:off x="2757101" y="3597041"/>
            <a:ext cx="103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Privacy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52162E-0D78-E481-349A-47ABF6DC7C73}"/>
              </a:ext>
            </a:extLst>
          </p:cNvPr>
          <p:cNvSpPr txBox="1"/>
          <p:nvPr/>
        </p:nvSpPr>
        <p:spPr>
          <a:xfrm>
            <a:off x="2671836" y="5398881"/>
            <a:ext cx="3715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enable each client to access multi-source data distributions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01F5E826-415D-B649-F19A-FBEDF2DCE6C3}"/>
              </a:ext>
            </a:extLst>
          </p:cNvPr>
          <p:cNvSpPr/>
          <p:nvPr/>
        </p:nvSpPr>
        <p:spPr>
          <a:xfrm>
            <a:off x="6096000" y="5689006"/>
            <a:ext cx="677333" cy="237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D094CE-75D4-38CF-3893-C3291E578EB5}"/>
              </a:ext>
            </a:extLst>
          </p:cNvPr>
          <p:cNvSpPr txBox="1"/>
          <p:nvPr/>
        </p:nvSpPr>
        <p:spPr>
          <a:xfrm>
            <a:off x="6973499" y="5623046"/>
            <a:ext cx="118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Achieved!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A8866AF3-26F6-1865-70E1-952A8B4E0F0C}"/>
              </a:ext>
            </a:extLst>
          </p:cNvPr>
          <p:cNvSpPr/>
          <p:nvPr/>
        </p:nvSpPr>
        <p:spPr>
          <a:xfrm>
            <a:off x="3790035" y="3664935"/>
            <a:ext cx="677333" cy="237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65817B-17DA-830A-4288-CCB9898B6CE8}"/>
              </a:ext>
            </a:extLst>
          </p:cNvPr>
          <p:cNvSpPr txBox="1"/>
          <p:nvPr/>
        </p:nvSpPr>
        <p:spPr>
          <a:xfrm>
            <a:off x="4484300" y="3584542"/>
            <a:ext cx="118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really?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2994EF87-E24A-6AD2-8BF4-B223A4D736AF}"/>
              </a:ext>
            </a:extLst>
          </p:cNvPr>
          <p:cNvSpPr/>
          <p:nvPr/>
        </p:nvSpPr>
        <p:spPr>
          <a:xfrm rot="1500027">
            <a:off x="5666394" y="3783641"/>
            <a:ext cx="677333" cy="237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AEEAB6-B55B-329A-09F8-EF5590C8DF87}"/>
              </a:ext>
            </a:extLst>
          </p:cNvPr>
          <p:cNvSpPr txBox="1"/>
          <p:nvPr/>
        </p:nvSpPr>
        <p:spPr>
          <a:xfrm>
            <a:off x="0" y="5052115"/>
            <a:ext cx="2671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(without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phase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information )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106A1A4-2E72-1DFF-C8F2-68460BEBC187}"/>
              </a:ext>
            </a:extLst>
          </p:cNvPr>
          <p:cNvSpPr txBox="1"/>
          <p:nvPr/>
        </p:nvSpPr>
        <p:spPr>
          <a:xfrm>
            <a:off x="173570" y="6220094"/>
            <a:ext cx="116877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[2] Wu,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Huazheng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, et al. "Ciphertext-only attack on optical cryptosystem with spatially incoherent illumination based deep-learning </a:t>
            </a:r>
            <a:r>
              <a:rPr lang="en-US" altLang="zh-CN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correlography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." Optics and Lasers in Engineering 138 (2021): 106454.</a:t>
            </a:r>
            <a:endParaRPr lang="zh-CN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4430CB7-1ACF-DCF7-6317-904D2ED58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368" y="4128713"/>
            <a:ext cx="3311491" cy="131834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0D08FF6-0AF0-D2C9-90D1-3CB6216DE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774" y="3894988"/>
            <a:ext cx="3586014" cy="165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9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740-A79E-A556-0D4A-5F49C4D3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7419"/>
          </a:xfrm>
        </p:spPr>
        <p:txBody>
          <a:bodyPr/>
          <a:lstStyle/>
          <a:p>
            <a:r>
              <a:rPr lang="en-US" altLang="zh-CN" dirty="0"/>
              <a:t>Federated learning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3EE643-BCB6-AE4F-5038-1CD11501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1" y="1106434"/>
            <a:ext cx="4447791" cy="19696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95D9C6-F299-ECF9-5BEB-96E60C44AD6C}"/>
              </a:ext>
            </a:extLst>
          </p:cNvPr>
          <p:cNvSpPr txBox="1"/>
          <p:nvPr/>
        </p:nvSpPr>
        <p:spPr>
          <a:xfrm>
            <a:off x="39329" y="6203983"/>
            <a:ext cx="12113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Liu,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Quande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Feddg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Federated domain generalization on medical image segmentation via episodic learning in continuous frequency space."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 (</a:t>
            </a:r>
            <a:r>
              <a:rPr lang="en-US" altLang="zh-CN" sz="16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2021.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86125C-CBFB-5E1E-242F-4C9346BBC320}"/>
              </a:ext>
            </a:extLst>
          </p:cNvPr>
          <p:cNvSpPr txBox="1"/>
          <p:nvPr/>
        </p:nvSpPr>
        <p:spPr>
          <a:xfrm>
            <a:off x="5106007" y="427557"/>
            <a:ext cx="6744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Summary : </a:t>
            </a:r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b="1" dirty="0"/>
              <a:t>Highlights: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First work for domain generalization (</a:t>
            </a:r>
            <a:r>
              <a:rPr lang="en-US" altLang="zh-CN" b="1" dirty="0"/>
              <a:t>main contribution</a:t>
            </a:r>
            <a:r>
              <a:rPr lang="en-US" altLang="zh-CN" dirty="0"/>
              <a:t>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Novel methods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Generalizability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b="1" dirty="0"/>
              <a:t>Drawbacks: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Not a typical federated learning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Parameters’ transferring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Non </a:t>
            </a:r>
            <a:r>
              <a:rPr lang="en-US" altLang="zh-CN" dirty="0" err="1"/>
              <a:t>iid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Not privacy efficiency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ECF38B-6823-CB7E-4C7C-F83FD782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" y="3781901"/>
            <a:ext cx="6633875" cy="196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16740-A79E-A556-0D4A-5F49C4D3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7419"/>
          </a:xfrm>
        </p:spPr>
        <p:txBody>
          <a:bodyPr/>
          <a:lstStyle/>
          <a:p>
            <a:r>
              <a:rPr lang="en-US" altLang="zh-CN" dirty="0"/>
              <a:t>Embodied Intelligence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95D9C6-F299-ECF9-5BEB-96E60C44AD6C}"/>
              </a:ext>
            </a:extLst>
          </p:cNvPr>
          <p:cNvSpPr txBox="1"/>
          <p:nvPr/>
        </p:nvSpPr>
        <p:spPr>
          <a:xfrm>
            <a:off x="39329" y="6203983"/>
            <a:ext cx="12113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Liu,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Quande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Feddg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Federated domain generalization on medical image segmentation via episodic learning in continuous frequency space."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 (</a:t>
            </a:r>
            <a:r>
              <a:rPr lang="en-US" altLang="zh-CN" sz="16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2021.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86125C-CBFB-5E1E-242F-4C9346BBC320}"/>
              </a:ext>
            </a:extLst>
          </p:cNvPr>
          <p:cNvSpPr txBox="1"/>
          <p:nvPr/>
        </p:nvSpPr>
        <p:spPr>
          <a:xfrm>
            <a:off x="5106007" y="551500"/>
            <a:ext cx="6744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Summary : </a:t>
            </a:r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b="1" dirty="0"/>
              <a:t>Highlights: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First work for domain generalization (</a:t>
            </a:r>
            <a:r>
              <a:rPr lang="en-US" altLang="zh-CN" b="1" dirty="0"/>
              <a:t>main contribution</a:t>
            </a:r>
            <a:r>
              <a:rPr lang="en-US" altLang="zh-CN" dirty="0"/>
              <a:t>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Novel methods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Generalizability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b="1" dirty="0"/>
              <a:t>Drawbacks: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Not a typical federated learning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Parameters’ transferring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Non </a:t>
            </a:r>
            <a:r>
              <a:rPr lang="en-US" altLang="zh-CN" dirty="0" err="1"/>
              <a:t>iid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Not privacy efficiency</a:t>
            </a:r>
          </a:p>
        </p:txBody>
      </p:sp>
    </p:spTree>
    <p:extLst>
      <p:ext uri="{BB962C8B-B14F-4D97-AF65-F5344CB8AC3E}">
        <p14:creationId xmlns:p14="http://schemas.microsoft.com/office/powerpoint/2010/main" val="57984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466</Words>
  <Application>Microsoft Office PowerPoint</Application>
  <PresentationFormat>宽屏</PresentationFormat>
  <Paragraphs>102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Söhne</vt:lpstr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Federated learning</vt:lpstr>
      <vt:lpstr>Federated learning</vt:lpstr>
      <vt:lpstr>Federated learning</vt:lpstr>
      <vt:lpstr>Federated learning</vt:lpstr>
      <vt:lpstr>Embodied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Fang, Gaoyun</dc:creator>
  <cp:lastModifiedBy>Fang, Gaoyun</cp:lastModifiedBy>
  <cp:revision>4</cp:revision>
  <dcterms:created xsi:type="dcterms:W3CDTF">2023-11-21T00:18:37Z</dcterms:created>
  <dcterms:modified xsi:type="dcterms:W3CDTF">2023-11-27T23:53:56Z</dcterms:modified>
</cp:coreProperties>
</file>